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3" r:id="rId6"/>
    <p:sldId id="264" r:id="rId7"/>
    <p:sldId id="267" r:id="rId8"/>
    <p:sldId id="260" r:id="rId9"/>
    <p:sldId id="261" r:id="rId10"/>
    <p:sldId id="262" r:id="rId11"/>
    <p:sldId id="268"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9" d="100"/>
          <a:sy n="59" d="100"/>
        </p:scale>
        <p:origin x="150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DDC040-EADF-4D8B-9B75-CA38E8B9AB30}" type="doc">
      <dgm:prSet loTypeId="urn:microsoft.com/office/officeart/2018/2/layout/IconCircle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B2CD2BD2-E551-45E9-BDF2-E3906A1150F6}">
      <dgm:prSet/>
      <dgm:spPr/>
      <dgm:t>
        <a:bodyPr/>
        <a:lstStyle/>
        <a:p>
          <a:pPr>
            <a:lnSpc>
              <a:spcPct val="100000"/>
            </a:lnSpc>
          </a:pPr>
          <a:r>
            <a:rPr lang="en-US"/>
            <a:t>Busiest Months: June &amp; May</a:t>
          </a:r>
        </a:p>
      </dgm:t>
    </dgm:pt>
    <dgm:pt modelId="{00B1901A-AFE7-478A-941E-DD6F0AA4E79A}" type="parTrans" cxnId="{8212D4CA-1DF9-4B8E-BF29-D5231947F180}">
      <dgm:prSet/>
      <dgm:spPr/>
      <dgm:t>
        <a:bodyPr/>
        <a:lstStyle/>
        <a:p>
          <a:endParaRPr lang="en-US"/>
        </a:p>
      </dgm:t>
    </dgm:pt>
    <dgm:pt modelId="{34FB6643-D07B-45EB-9ACB-801CCCB6625F}" type="sibTrans" cxnId="{8212D4CA-1DF9-4B8E-BF29-D5231947F180}">
      <dgm:prSet/>
      <dgm:spPr/>
      <dgm:t>
        <a:bodyPr/>
        <a:lstStyle/>
        <a:p>
          <a:pPr>
            <a:lnSpc>
              <a:spcPct val="100000"/>
            </a:lnSpc>
          </a:pPr>
          <a:endParaRPr lang="en-US"/>
        </a:p>
      </dgm:t>
    </dgm:pt>
    <dgm:pt modelId="{4B09F78A-792E-4D12-BAFA-E6EADDEA224D}">
      <dgm:prSet/>
      <dgm:spPr/>
      <dgm:t>
        <a:bodyPr/>
        <a:lstStyle/>
        <a:p>
          <a:pPr>
            <a:lnSpc>
              <a:spcPct val="100000"/>
            </a:lnSpc>
          </a:pPr>
          <a:r>
            <a:rPr lang="en-US" dirty="0"/>
            <a:t>Busiest Day: Friday </a:t>
          </a:r>
        </a:p>
      </dgm:t>
    </dgm:pt>
    <dgm:pt modelId="{566986AA-A23F-47B7-9A53-736CEB7E4FF5}" type="parTrans" cxnId="{2EAA6314-2753-4508-9C8D-E8728E5C7665}">
      <dgm:prSet/>
      <dgm:spPr/>
      <dgm:t>
        <a:bodyPr/>
        <a:lstStyle/>
        <a:p>
          <a:endParaRPr lang="en-US"/>
        </a:p>
      </dgm:t>
    </dgm:pt>
    <dgm:pt modelId="{4F9B5883-1E2B-4236-974C-4628851E8034}" type="sibTrans" cxnId="{2EAA6314-2753-4508-9C8D-E8728E5C7665}">
      <dgm:prSet/>
      <dgm:spPr/>
      <dgm:t>
        <a:bodyPr/>
        <a:lstStyle/>
        <a:p>
          <a:pPr>
            <a:lnSpc>
              <a:spcPct val="100000"/>
            </a:lnSpc>
          </a:pPr>
          <a:endParaRPr lang="en-US"/>
        </a:p>
      </dgm:t>
    </dgm:pt>
    <dgm:pt modelId="{674E920A-0A86-4DF2-BB28-1EA8E4BC8936}">
      <dgm:prSet/>
      <dgm:spPr/>
      <dgm:t>
        <a:bodyPr/>
        <a:lstStyle/>
        <a:p>
          <a:pPr>
            <a:lnSpc>
              <a:spcPct val="100000"/>
            </a:lnSpc>
          </a:pPr>
          <a:r>
            <a:rPr lang="en-US"/>
            <a:t>Peak Hour: 5 PM to 7 PM</a:t>
          </a:r>
        </a:p>
      </dgm:t>
    </dgm:pt>
    <dgm:pt modelId="{3CFD4F56-6435-400A-A36C-FFD875EA2ACD}" type="parTrans" cxnId="{D954C212-A01B-442C-BB64-DFDAF2E561FE}">
      <dgm:prSet/>
      <dgm:spPr/>
      <dgm:t>
        <a:bodyPr/>
        <a:lstStyle/>
        <a:p>
          <a:endParaRPr lang="en-US"/>
        </a:p>
      </dgm:t>
    </dgm:pt>
    <dgm:pt modelId="{2BBCDC91-6D8C-4751-A51F-A347DD6D7F4F}" type="sibTrans" cxnId="{D954C212-A01B-442C-BB64-DFDAF2E561FE}">
      <dgm:prSet/>
      <dgm:spPr/>
      <dgm:t>
        <a:bodyPr/>
        <a:lstStyle/>
        <a:p>
          <a:pPr>
            <a:lnSpc>
              <a:spcPct val="100000"/>
            </a:lnSpc>
          </a:pPr>
          <a:endParaRPr lang="en-US"/>
        </a:p>
      </dgm:t>
    </dgm:pt>
    <dgm:pt modelId="{1EFF4B40-5953-484F-AA13-63B03BB2A8E6}">
      <dgm:prSet/>
      <dgm:spPr/>
      <dgm:t>
        <a:bodyPr/>
        <a:lstStyle/>
        <a:p>
          <a:pPr>
            <a:lnSpc>
              <a:spcPct val="100000"/>
            </a:lnSpc>
          </a:pPr>
          <a:r>
            <a:rPr lang="en-US"/>
            <a:t>Visualization tools: Matplotlib and Seaborn</a:t>
          </a:r>
        </a:p>
      </dgm:t>
    </dgm:pt>
    <dgm:pt modelId="{2ADC2B3E-04AB-4FEE-B5E9-1DBCC19059BA}" type="parTrans" cxnId="{0402C81D-DA55-4B21-98EC-B2E4D9DBD7AE}">
      <dgm:prSet/>
      <dgm:spPr/>
      <dgm:t>
        <a:bodyPr/>
        <a:lstStyle/>
        <a:p>
          <a:endParaRPr lang="en-US"/>
        </a:p>
      </dgm:t>
    </dgm:pt>
    <dgm:pt modelId="{E38C1F52-2A3B-402E-9598-4D63DD608834}" type="sibTrans" cxnId="{0402C81D-DA55-4B21-98EC-B2E4D9DBD7AE}">
      <dgm:prSet/>
      <dgm:spPr/>
      <dgm:t>
        <a:bodyPr/>
        <a:lstStyle/>
        <a:p>
          <a:endParaRPr lang="en-US"/>
        </a:p>
      </dgm:t>
    </dgm:pt>
    <dgm:pt modelId="{B1331E11-F1E4-49B5-BCED-A7E089812C09}" type="pres">
      <dgm:prSet presAssocID="{C0DDC040-EADF-4D8B-9B75-CA38E8B9AB30}" presName="root" presStyleCnt="0">
        <dgm:presLayoutVars>
          <dgm:dir/>
          <dgm:resizeHandles val="exact"/>
        </dgm:presLayoutVars>
      </dgm:prSet>
      <dgm:spPr/>
    </dgm:pt>
    <dgm:pt modelId="{6066BACC-4C25-4191-BD54-6FFCC920E1D7}" type="pres">
      <dgm:prSet presAssocID="{C0DDC040-EADF-4D8B-9B75-CA38E8B9AB30}" presName="container" presStyleCnt="0">
        <dgm:presLayoutVars>
          <dgm:dir/>
          <dgm:resizeHandles val="exact"/>
        </dgm:presLayoutVars>
      </dgm:prSet>
      <dgm:spPr/>
    </dgm:pt>
    <dgm:pt modelId="{84802EB4-0FE2-45BE-AE54-51C9737BF346}" type="pres">
      <dgm:prSet presAssocID="{B2CD2BD2-E551-45E9-BDF2-E3906A1150F6}" presName="compNode" presStyleCnt="0"/>
      <dgm:spPr/>
    </dgm:pt>
    <dgm:pt modelId="{27933A8A-E99E-4AA4-9FF9-DDA95BE7E875}" type="pres">
      <dgm:prSet presAssocID="{B2CD2BD2-E551-45E9-BDF2-E3906A1150F6}" presName="iconBgRect" presStyleLbl="bgShp" presStyleIdx="0" presStyleCnt="4"/>
      <dgm:spPr/>
    </dgm:pt>
    <dgm:pt modelId="{AB38AAFC-5C16-4264-982B-28A9D0E0B5AF}" type="pres">
      <dgm:prSet presAssocID="{B2CD2BD2-E551-45E9-BDF2-E3906A1150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ghway scene"/>
        </a:ext>
      </dgm:extLst>
    </dgm:pt>
    <dgm:pt modelId="{76BE61DD-3A87-41E7-9DF2-255C17349A42}" type="pres">
      <dgm:prSet presAssocID="{B2CD2BD2-E551-45E9-BDF2-E3906A1150F6}" presName="spaceRect" presStyleCnt="0"/>
      <dgm:spPr/>
    </dgm:pt>
    <dgm:pt modelId="{1DB1FD80-F469-4BD3-8070-FC2FD286CCA6}" type="pres">
      <dgm:prSet presAssocID="{B2CD2BD2-E551-45E9-BDF2-E3906A1150F6}" presName="textRect" presStyleLbl="revTx" presStyleIdx="0" presStyleCnt="4">
        <dgm:presLayoutVars>
          <dgm:chMax val="1"/>
          <dgm:chPref val="1"/>
        </dgm:presLayoutVars>
      </dgm:prSet>
      <dgm:spPr/>
    </dgm:pt>
    <dgm:pt modelId="{D54101A3-2991-4DA4-9431-952A32AEB6E5}" type="pres">
      <dgm:prSet presAssocID="{34FB6643-D07B-45EB-9ACB-801CCCB6625F}" presName="sibTrans" presStyleLbl="sibTrans2D1" presStyleIdx="0" presStyleCnt="0"/>
      <dgm:spPr/>
    </dgm:pt>
    <dgm:pt modelId="{CADFA233-1F32-42B8-B3A7-D40E15B9A720}" type="pres">
      <dgm:prSet presAssocID="{4B09F78A-792E-4D12-BAFA-E6EADDEA224D}" presName="compNode" presStyleCnt="0"/>
      <dgm:spPr/>
    </dgm:pt>
    <dgm:pt modelId="{37E993D6-4EEE-4A03-8AB7-C026B71A42FF}" type="pres">
      <dgm:prSet presAssocID="{4B09F78A-792E-4D12-BAFA-E6EADDEA224D}" presName="iconBgRect" presStyleLbl="bgShp" presStyleIdx="1" presStyleCnt="4"/>
      <dgm:spPr/>
    </dgm:pt>
    <dgm:pt modelId="{5613D2CB-1F56-46B3-9D0B-AA299C2D06AC}" type="pres">
      <dgm:prSet presAssocID="{4B09F78A-792E-4D12-BAFA-E6EADDEA224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lot"/>
        </a:ext>
      </dgm:extLst>
    </dgm:pt>
    <dgm:pt modelId="{2E274295-F8A3-4851-A113-79875A029BB8}" type="pres">
      <dgm:prSet presAssocID="{4B09F78A-792E-4D12-BAFA-E6EADDEA224D}" presName="spaceRect" presStyleCnt="0"/>
      <dgm:spPr/>
    </dgm:pt>
    <dgm:pt modelId="{7DC7CDF2-53F9-48D8-9BCA-7D6D7848AF41}" type="pres">
      <dgm:prSet presAssocID="{4B09F78A-792E-4D12-BAFA-E6EADDEA224D}" presName="textRect" presStyleLbl="revTx" presStyleIdx="1" presStyleCnt="4">
        <dgm:presLayoutVars>
          <dgm:chMax val="1"/>
          <dgm:chPref val="1"/>
        </dgm:presLayoutVars>
      </dgm:prSet>
      <dgm:spPr/>
    </dgm:pt>
    <dgm:pt modelId="{1EFDE97F-BBC1-4840-854B-E160E6886D4E}" type="pres">
      <dgm:prSet presAssocID="{4F9B5883-1E2B-4236-974C-4628851E8034}" presName="sibTrans" presStyleLbl="sibTrans2D1" presStyleIdx="0" presStyleCnt="0"/>
      <dgm:spPr/>
    </dgm:pt>
    <dgm:pt modelId="{8CC07A85-2D40-4744-AED3-3B25DBA09D95}" type="pres">
      <dgm:prSet presAssocID="{674E920A-0A86-4DF2-BB28-1EA8E4BC8936}" presName="compNode" presStyleCnt="0"/>
      <dgm:spPr/>
    </dgm:pt>
    <dgm:pt modelId="{EAEFC453-FE6F-450D-84A8-EC2F8D1C47A4}" type="pres">
      <dgm:prSet presAssocID="{674E920A-0A86-4DF2-BB28-1EA8E4BC8936}" presName="iconBgRect" presStyleLbl="bgShp" presStyleIdx="2" presStyleCnt="4"/>
      <dgm:spPr/>
    </dgm:pt>
    <dgm:pt modelId="{26B36E5D-E03E-40F0-95E8-C4D5D37F6FA5}" type="pres">
      <dgm:prSet presAssocID="{674E920A-0A86-4DF2-BB28-1EA8E4BC893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ntains"/>
        </a:ext>
      </dgm:extLst>
    </dgm:pt>
    <dgm:pt modelId="{8EC8C58D-D4CE-44AB-ACFD-7200ED8578EF}" type="pres">
      <dgm:prSet presAssocID="{674E920A-0A86-4DF2-BB28-1EA8E4BC8936}" presName="spaceRect" presStyleCnt="0"/>
      <dgm:spPr/>
    </dgm:pt>
    <dgm:pt modelId="{C3A3BE48-5F61-42E0-BBE5-92C8685D9236}" type="pres">
      <dgm:prSet presAssocID="{674E920A-0A86-4DF2-BB28-1EA8E4BC8936}" presName="textRect" presStyleLbl="revTx" presStyleIdx="2" presStyleCnt="4">
        <dgm:presLayoutVars>
          <dgm:chMax val="1"/>
          <dgm:chPref val="1"/>
        </dgm:presLayoutVars>
      </dgm:prSet>
      <dgm:spPr/>
    </dgm:pt>
    <dgm:pt modelId="{460EB466-7DE0-489B-A4AB-666584609C5D}" type="pres">
      <dgm:prSet presAssocID="{2BBCDC91-6D8C-4751-A51F-A347DD6D7F4F}" presName="sibTrans" presStyleLbl="sibTrans2D1" presStyleIdx="0" presStyleCnt="0"/>
      <dgm:spPr/>
    </dgm:pt>
    <dgm:pt modelId="{2888630C-1117-46F8-8A47-B41E8EB8342F}" type="pres">
      <dgm:prSet presAssocID="{1EFF4B40-5953-484F-AA13-63B03BB2A8E6}" presName="compNode" presStyleCnt="0"/>
      <dgm:spPr/>
    </dgm:pt>
    <dgm:pt modelId="{0C7C73BF-046A-485E-82BF-2FAED4D5817C}" type="pres">
      <dgm:prSet presAssocID="{1EFF4B40-5953-484F-AA13-63B03BB2A8E6}" presName="iconBgRect" presStyleLbl="bgShp" presStyleIdx="3" presStyleCnt="4"/>
      <dgm:spPr/>
    </dgm:pt>
    <dgm:pt modelId="{2F40FF72-0304-4389-9AE2-996B1B011365}" type="pres">
      <dgm:prSet presAssocID="{1EFF4B40-5953-484F-AA13-63B03BB2A8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895D6638-1BD1-4494-9239-A5CB826A874D}" type="pres">
      <dgm:prSet presAssocID="{1EFF4B40-5953-484F-AA13-63B03BB2A8E6}" presName="spaceRect" presStyleCnt="0"/>
      <dgm:spPr/>
    </dgm:pt>
    <dgm:pt modelId="{C8985698-DD1B-416B-9723-A87FA02B81B1}" type="pres">
      <dgm:prSet presAssocID="{1EFF4B40-5953-484F-AA13-63B03BB2A8E6}" presName="textRect" presStyleLbl="revTx" presStyleIdx="3" presStyleCnt="4">
        <dgm:presLayoutVars>
          <dgm:chMax val="1"/>
          <dgm:chPref val="1"/>
        </dgm:presLayoutVars>
      </dgm:prSet>
      <dgm:spPr/>
    </dgm:pt>
  </dgm:ptLst>
  <dgm:cxnLst>
    <dgm:cxn modelId="{D954C212-A01B-442C-BB64-DFDAF2E561FE}" srcId="{C0DDC040-EADF-4D8B-9B75-CA38E8B9AB30}" destId="{674E920A-0A86-4DF2-BB28-1EA8E4BC8936}" srcOrd="2" destOrd="0" parTransId="{3CFD4F56-6435-400A-A36C-FFD875EA2ACD}" sibTransId="{2BBCDC91-6D8C-4751-A51F-A347DD6D7F4F}"/>
    <dgm:cxn modelId="{2EAA6314-2753-4508-9C8D-E8728E5C7665}" srcId="{C0DDC040-EADF-4D8B-9B75-CA38E8B9AB30}" destId="{4B09F78A-792E-4D12-BAFA-E6EADDEA224D}" srcOrd="1" destOrd="0" parTransId="{566986AA-A23F-47B7-9A53-736CEB7E4FF5}" sibTransId="{4F9B5883-1E2B-4236-974C-4628851E8034}"/>
    <dgm:cxn modelId="{0402C81D-DA55-4B21-98EC-B2E4D9DBD7AE}" srcId="{C0DDC040-EADF-4D8B-9B75-CA38E8B9AB30}" destId="{1EFF4B40-5953-484F-AA13-63B03BB2A8E6}" srcOrd="3" destOrd="0" parTransId="{2ADC2B3E-04AB-4FEE-B5E9-1DBCC19059BA}" sibTransId="{E38C1F52-2A3B-402E-9598-4D63DD608834}"/>
    <dgm:cxn modelId="{18C77631-40F7-429D-B88E-B5353D9412EB}" type="presOf" srcId="{C0DDC040-EADF-4D8B-9B75-CA38E8B9AB30}" destId="{B1331E11-F1E4-49B5-BCED-A7E089812C09}" srcOrd="0" destOrd="0" presId="urn:microsoft.com/office/officeart/2018/2/layout/IconCircleList"/>
    <dgm:cxn modelId="{9A0BF232-B5B5-4D57-BA94-C27289D2342B}" type="presOf" srcId="{2BBCDC91-6D8C-4751-A51F-A347DD6D7F4F}" destId="{460EB466-7DE0-489B-A4AB-666584609C5D}" srcOrd="0" destOrd="0" presId="urn:microsoft.com/office/officeart/2018/2/layout/IconCircleList"/>
    <dgm:cxn modelId="{A5C11867-F9E9-4834-A413-62ED4500A81C}" type="presOf" srcId="{1EFF4B40-5953-484F-AA13-63B03BB2A8E6}" destId="{C8985698-DD1B-416B-9723-A87FA02B81B1}" srcOrd="0" destOrd="0" presId="urn:microsoft.com/office/officeart/2018/2/layout/IconCircleList"/>
    <dgm:cxn modelId="{7CEE9D57-9A69-4FCD-B907-2723216332E6}" type="presOf" srcId="{B2CD2BD2-E551-45E9-BDF2-E3906A1150F6}" destId="{1DB1FD80-F469-4BD3-8070-FC2FD286CCA6}" srcOrd="0" destOrd="0" presId="urn:microsoft.com/office/officeart/2018/2/layout/IconCircleList"/>
    <dgm:cxn modelId="{BD3B879E-18AE-41AC-9D4C-3F718040D382}" type="presOf" srcId="{34FB6643-D07B-45EB-9ACB-801CCCB6625F}" destId="{D54101A3-2991-4DA4-9431-952A32AEB6E5}" srcOrd="0" destOrd="0" presId="urn:microsoft.com/office/officeart/2018/2/layout/IconCircleList"/>
    <dgm:cxn modelId="{ED399AAE-C10F-4B7A-9B2D-AC97848C5B24}" type="presOf" srcId="{4F9B5883-1E2B-4236-974C-4628851E8034}" destId="{1EFDE97F-BBC1-4840-854B-E160E6886D4E}" srcOrd="0" destOrd="0" presId="urn:microsoft.com/office/officeart/2018/2/layout/IconCircleList"/>
    <dgm:cxn modelId="{8212D4CA-1DF9-4B8E-BF29-D5231947F180}" srcId="{C0DDC040-EADF-4D8B-9B75-CA38E8B9AB30}" destId="{B2CD2BD2-E551-45E9-BDF2-E3906A1150F6}" srcOrd="0" destOrd="0" parTransId="{00B1901A-AFE7-478A-941E-DD6F0AA4E79A}" sibTransId="{34FB6643-D07B-45EB-9ACB-801CCCB6625F}"/>
    <dgm:cxn modelId="{20CC24F3-E47A-481B-936D-22F4E778B7C1}" type="presOf" srcId="{4B09F78A-792E-4D12-BAFA-E6EADDEA224D}" destId="{7DC7CDF2-53F9-48D8-9BCA-7D6D7848AF41}" srcOrd="0" destOrd="0" presId="urn:microsoft.com/office/officeart/2018/2/layout/IconCircleList"/>
    <dgm:cxn modelId="{96AEFFFC-DEFE-457A-9FAC-06B5CB6FC1D2}" type="presOf" srcId="{674E920A-0A86-4DF2-BB28-1EA8E4BC8936}" destId="{C3A3BE48-5F61-42E0-BBE5-92C8685D9236}" srcOrd="0" destOrd="0" presId="urn:microsoft.com/office/officeart/2018/2/layout/IconCircleList"/>
    <dgm:cxn modelId="{B045A6CB-5BBB-495E-858E-D4C93A3681F8}" type="presParOf" srcId="{B1331E11-F1E4-49B5-BCED-A7E089812C09}" destId="{6066BACC-4C25-4191-BD54-6FFCC920E1D7}" srcOrd="0" destOrd="0" presId="urn:microsoft.com/office/officeart/2018/2/layout/IconCircleList"/>
    <dgm:cxn modelId="{367DA648-0304-45FB-9D73-5280ED113D8D}" type="presParOf" srcId="{6066BACC-4C25-4191-BD54-6FFCC920E1D7}" destId="{84802EB4-0FE2-45BE-AE54-51C9737BF346}" srcOrd="0" destOrd="0" presId="urn:microsoft.com/office/officeart/2018/2/layout/IconCircleList"/>
    <dgm:cxn modelId="{9D86233E-38D2-4464-9E55-48671E6AE55A}" type="presParOf" srcId="{84802EB4-0FE2-45BE-AE54-51C9737BF346}" destId="{27933A8A-E99E-4AA4-9FF9-DDA95BE7E875}" srcOrd="0" destOrd="0" presId="urn:microsoft.com/office/officeart/2018/2/layout/IconCircleList"/>
    <dgm:cxn modelId="{CCEB0D3D-67BC-4625-A3B5-ADF7C857415A}" type="presParOf" srcId="{84802EB4-0FE2-45BE-AE54-51C9737BF346}" destId="{AB38AAFC-5C16-4264-982B-28A9D0E0B5AF}" srcOrd="1" destOrd="0" presId="urn:microsoft.com/office/officeart/2018/2/layout/IconCircleList"/>
    <dgm:cxn modelId="{9BFFE633-CBD1-4F9B-8BC7-2F086B40D421}" type="presParOf" srcId="{84802EB4-0FE2-45BE-AE54-51C9737BF346}" destId="{76BE61DD-3A87-41E7-9DF2-255C17349A42}" srcOrd="2" destOrd="0" presId="urn:microsoft.com/office/officeart/2018/2/layout/IconCircleList"/>
    <dgm:cxn modelId="{6A891A39-1C4A-4923-9CF5-2260F787CB67}" type="presParOf" srcId="{84802EB4-0FE2-45BE-AE54-51C9737BF346}" destId="{1DB1FD80-F469-4BD3-8070-FC2FD286CCA6}" srcOrd="3" destOrd="0" presId="urn:microsoft.com/office/officeart/2018/2/layout/IconCircleList"/>
    <dgm:cxn modelId="{2BE21BA2-7130-4005-9BF0-BAC8EF42CC33}" type="presParOf" srcId="{6066BACC-4C25-4191-BD54-6FFCC920E1D7}" destId="{D54101A3-2991-4DA4-9431-952A32AEB6E5}" srcOrd="1" destOrd="0" presId="urn:microsoft.com/office/officeart/2018/2/layout/IconCircleList"/>
    <dgm:cxn modelId="{72F096B3-6C16-4F49-A2F2-9081565C5E83}" type="presParOf" srcId="{6066BACC-4C25-4191-BD54-6FFCC920E1D7}" destId="{CADFA233-1F32-42B8-B3A7-D40E15B9A720}" srcOrd="2" destOrd="0" presId="urn:microsoft.com/office/officeart/2018/2/layout/IconCircleList"/>
    <dgm:cxn modelId="{DF598028-5668-4D24-8828-0ED29FAA3DC5}" type="presParOf" srcId="{CADFA233-1F32-42B8-B3A7-D40E15B9A720}" destId="{37E993D6-4EEE-4A03-8AB7-C026B71A42FF}" srcOrd="0" destOrd="0" presId="urn:microsoft.com/office/officeart/2018/2/layout/IconCircleList"/>
    <dgm:cxn modelId="{E7FE2041-9975-44D9-B32F-A0D214F2876A}" type="presParOf" srcId="{CADFA233-1F32-42B8-B3A7-D40E15B9A720}" destId="{5613D2CB-1F56-46B3-9D0B-AA299C2D06AC}" srcOrd="1" destOrd="0" presId="urn:microsoft.com/office/officeart/2018/2/layout/IconCircleList"/>
    <dgm:cxn modelId="{A853F178-30DB-46E7-A361-203A044E5CC1}" type="presParOf" srcId="{CADFA233-1F32-42B8-B3A7-D40E15B9A720}" destId="{2E274295-F8A3-4851-A113-79875A029BB8}" srcOrd="2" destOrd="0" presId="urn:microsoft.com/office/officeart/2018/2/layout/IconCircleList"/>
    <dgm:cxn modelId="{FFE1A913-A51D-42AE-B8E1-507DCA7A2103}" type="presParOf" srcId="{CADFA233-1F32-42B8-B3A7-D40E15B9A720}" destId="{7DC7CDF2-53F9-48D8-9BCA-7D6D7848AF41}" srcOrd="3" destOrd="0" presId="urn:microsoft.com/office/officeart/2018/2/layout/IconCircleList"/>
    <dgm:cxn modelId="{F31F89CB-8B6A-4851-B82B-3936C188D465}" type="presParOf" srcId="{6066BACC-4C25-4191-BD54-6FFCC920E1D7}" destId="{1EFDE97F-BBC1-4840-854B-E160E6886D4E}" srcOrd="3" destOrd="0" presId="urn:microsoft.com/office/officeart/2018/2/layout/IconCircleList"/>
    <dgm:cxn modelId="{E26E40E8-7E04-4B09-8875-2BA30F1B8685}" type="presParOf" srcId="{6066BACC-4C25-4191-BD54-6FFCC920E1D7}" destId="{8CC07A85-2D40-4744-AED3-3B25DBA09D95}" srcOrd="4" destOrd="0" presId="urn:microsoft.com/office/officeart/2018/2/layout/IconCircleList"/>
    <dgm:cxn modelId="{8CA32880-6580-4046-8D9E-AEE398E4A656}" type="presParOf" srcId="{8CC07A85-2D40-4744-AED3-3B25DBA09D95}" destId="{EAEFC453-FE6F-450D-84A8-EC2F8D1C47A4}" srcOrd="0" destOrd="0" presId="urn:microsoft.com/office/officeart/2018/2/layout/IconCircleList"/>
    <dgm:cxn modelId="{D06D7346-6180-46AF-BDBE-C809D5C98536}" type="presParOf" srcId="{8CC07A85-2D40-4744-AED3-3B25DBA09D95}" destId="{26B36E5D-E03E-40F0-95E8-C4D5D37F6FA5}" srcOrd="1" destOrd="0" presId="urn:microsoft.com/office/officeart/2018/2/layout/IconCircleList"/>
    <dgm:cxn modelId="{E492E8CB-8836-4D9F-AD91-690437AAB398}" type="presParOf" srcId="{8CC07A85-2D40-4744-AED3-3B25DBA09D95}" destId="{8EC8C58D-D4CE-44AB-ACFD-7200ED8578EF}" srcOrd="2" destOrd="0" presId="urn:microsoft.com/office/officeart/2018/2/layout/IconCircleList"/>
    <dgm:cxn modelId="{E9BD3756-E17E-4F74-909E-A45D1235A30E}" type="presParOf" srcId="{8CC07A85-2D40-4744-AED3-3B25DBA09D95}" destId="{C3A3BE48-5F61-42E0-BBE5-92C8685D9236}" srcOrd="3" destOrd="0" presId="urn:microsoft.com/office/officeart/2018/2/layout/IconCircleList"/>
    <dgm:cxn modelId="{11CA54BA-8B57-4FE6-A0F4-48EC783F4B91}" type="presParOf" srcId="{6066BACC-4C25-4191-BD54-6FFCC920E1D7}" destId="{460EB466-7DE0-489B-A4AB-666584609C5D}" srcOrd="5" destOrd="0" presId="urn:microsoft.com/office/officeart/2018/2/layout/IconCircleList"/>
    <dgm:cxn modelId="{FFC570D1-938B-4492-A146-57492369B80B}" type="presParOf" srcId="{6066BACC-4C25-4191-BD54-6FFCC920E1D7}" destId="{2888630C-1117-46F8-8A47-B41E8EB8342F}" srcOrd="6" destOrd="0" presId="urn:microsoft.com/office/officeart/2018/2/layout/IconCircleList"/>
    <dgm:cxn modelId="{F73937A6-4329-45C4-8067-F3F6C474E392}" type="presParOf" srcId="{2888630C-1117-46F8-8A47-B41E8EB8342F}" destId="{0C7C73BF-046A-485E-82BF-2FAED4D5817C}" srcOrd="0" destOrd="0" presId="urn:microsoft.com/office/officeart/2018/2/layout/IconCircleList"/>
    <dgm:cxn modelId="{CCF4E59D-8456-4AF7-9E11-08FDDDACE40A}" type="presParOf" srcId="{2888630C-1117-46F8-8A47-B41E8EB8342F}" destId="{2F40FF72-0304-4389-9AE2-996B1B011365}" srcOrd="1" destOrd="0" presId="urn:microsoft.com/office/officeart/2018/2/layout/IconCircleList"/>
    <dgm:cxn modelId="{DC418B0E-5E03-4070-BED1-89DEEA2470CA}" type="presParOf" srcId="{2888630C-1117-46F8-8A47-B41E8EB8342F}" destId="{895D6638-1BD1-4494-9239-A5CB826A874D}" srcOrd="2" destOrd="0" presId="urn:microsoft.com/office/officeart/2018/2/layout/IconCircleList"/>
    <dgm:cxn modelId="{5AF67F40-1999-4BA4-8966-A689E91F6FE4}" type="presParOf" srcId="{2888630C-1117-46F8-8A47-B41E8EB8342F}" destId="{C8985698-DD1B-416B-9723-A87FA02B81B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33A8A-E99E-4AA4-9FF9-DDA95BE7E875}">
      <dsp:nvSpPr>
        <dsp:cNvPr id="0" name=""/>
        <dsp:cNvSpPr/>
      </dsp:nvSpPr>
      <dsp:spPr>
        <a:xfrm>
          <a:off x="145153" y="800136"/>
          <a:ext cx="1005669" cy="100566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38AAFC-5C16-4264-982B-28A9D0E0B5AF}">
      <dsp:nvSpPr>
        <dsp:cNvPr id="0" name=""/>
        <dsp:cNvSpPr/>
      </dsp:nvSpPr>
      <dsp:spPr>
        <a:xfrm>
          <a:off x="356344" y="1011326"/>
          <a:ext cx="583288" cy="583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B1FD80-F469-4BD3-8070-FC2FD286CCA6}">
      <dsp:nvSpPr>
        <dsp:cNvPr id="0" name=""/>
        <dsp:cNvSpPr/>
      </dsp:nvSpPr>
      <dsp:spPr>
        <a:xfrm>
          <a:off x="1366323" y="800136"/>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Busiest Months: June &amp; May</a:t>
          </a:r>
        </a:p>
      </dsp:txBody>
      <dsp:txXfrm>
        <a:off x="1366323" y="800136"/>
        <a:ext cx="2370505" cy="1005669"/>
      </dsp:txXfrm>
    </dsp:sp>
    <dsp:sp modelId="{37E993D6-4EEE-4A03-8AB7-C026B71A42FF}">
      <dsp:nvSpPr>
        <dsp:cNvPr id="0" name=""/>
        <dsp:cNvSpPr/>
      </dsp:nvSpPr>
      <dsp:spPr>
        <a:xfrm>
          <a:off x="4149871" y="800136"/>
          <a:ext cx="1005669" cy="100566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3D2CB-1F56-46B3-9D0B-AA299C2D06AC}">
      <dsp:nvSpPr>
        <dsp:cNvPr id="0" name=""/>
        <dsp:cNvSpPr/>
      </dsp:nvSpPr>
      <dsp:spPr>
        <a:xfrm>
          <a:off x="4361061" y="1011326"/>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C7CDF2-53F9-48D8-9BCA-7D6D7848AF41}">
      <dsp:nvSpPr>
        <dsp:cNvPr id="0" name=""/>
        <dsp:cNvSpPr/>
      </dsp:nvSpPr>
      <dsp:spPr>
        <a:xfrm>
          <a:off x="5371040" y="800136"/>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Busiest Day: Friday </a:t>
          </a:r>
        </a:p>
      </dsp:txBody>
      <dsp:txXfrm>
        <a:off x="5371040" y="800136"/>
        <a:ext cx="2370505" cy="1005669"/>
      </dsp:txXfrm>
    </dsp:sp>
    <dsp:sp modelId="{EAEFC453-FE6F-450D-84A8-EC2F8D1C47A4}">
      <dsp:nvSpPr>
        <dsp:cNvPr id="0" name=""/>
        <dsp:cNvSpPr/>
      </dsp:nvSpPr>
      <dsp:spPr>
        <a:xfrm>
          <a:off x="145153" y="2545532"/>
          <a:ext cx="1005669" cy="100566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B36E5D-E03E-40F0-95E8-C4D5D37F6FA5}">
      <dsp:nvSpPr>
        <dsp:cNvPr id="0" name=""/>
        <dsp:cNvSpPr/>
      </dsp:nvSpPr>
      <dsp:spPr>
        <a:xfrm>
          <a:off x="356344" y="2756723"/>
          <a:ext cx="583288" cy="5832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A3BE48-5F61-42E0-BBE5-92C8685D9236}">
      <dsp:nvSpPr>
        <dsp:cNvPr id="0" name=""/>
        <dsp:cNvSpPr/>
      </dsp:nvSpPr>
      <dsp:spPr>
        <a:xfrm>
          <a:off x="1366323" y="2545532"/>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Peak Hour: 5 PM to 7 PM</a:t>
          </a:r>
        </a:p>
      </dsp:txBody>
      <dsp:txXfrm>
        <a:off x="1366323" y="2545532"/>
        <a:ext cx="2370505" cy="1005669"/>
      </dsp:txXfrm>
    </dsp:sp>
    <dsp:sp modelId="{0C7C73BF-046A-485E-82BF-2FAED4D5817C}">
      <dsp:nvSpPr>
        <dsp:cNvPr id="0" name=""/>
        <dsp:cNvSpPr/>
      </dsp:nvSpPr>
      <dsp:spPr>
        <a:xfrm>
          <a:off x="4149871" y="2545532"/>
          <a:ext cx="1005669" cy="100566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0FF72-0304-4389-9AE2-996B1B011365}">
      <dsp:nvSpPr>
        <dsp:cNvPr id="0" name=""/>
        <dsp:cNvSpPr/>
      </dsp:nvSpPr>
      <dsp:spPr>
        <a:xfrm>
          <a:off x="4361061" y="2756723"/>
          <a:ext cx="583288" cy="5832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985698-DD1B-416B-9723-A87FA02B81B1}">
      <dsp:nvSpPr>
        <dsp:cNvPr id="0" name=""/>
        <dsp:cNvSpPr/>
      </dsp:nvSpPr>
      <dsp:spPr>
        <a:xfrm>
          <a:off x="5371040" y="2545532"/>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Visualization tools: Matplotlib and Seaborn</a:t>
          </a:r>
        </a:p>
      </dsp:txBody>
      <dsp:txXfrm>
        <a:off x="5371040" y="2545532"/>
        <a:ext cx="2370505" cy="10056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 on the city&#10;&#10;AI-generated content may be incorrect.">
            <a:extLst>
              <a:ext uri="{FF2B5EF4-FFF2-40B4-BE49-F238E27FC236}">
                <a16:creationId xmlns:a16="http://schemas.microsoft.com/office/drawing/2014/main" id="{C7FD06D3-30FF-CEC5-CC76-8C7DE931A756}"/>
              </a:ext>
            </a:extLst>
          </p:cNvPr>
          <p:cNvPicPr>
            <a:picLocks noChangeAspect="1"/>
          </p:cNvPicPr>
          <p:nvPr/>
        </p:nvPicPr>
        <p:blipFill>
          <a:blip r:embed="rId2"/>
          <a:srcRect r="13816" b="9089"/>
          <a:stretch/>
        </p:blipFill>
        <p:spPr>
          <a:xfrm>
            <a:off x="2642616" y="10"/>
            <a:ext cx="6501384" cy="6857990"/>
          </a:xfrm>
          <a:prstGeom prst="rect">
            <a:avLst/>
          </a:prstGeom>
        </p:spPr>
      </p:pic>
      <p:sp>
        <p:nvSpPr>
          <p:cNvPr id="42" name="Rectangle 4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58485" y="1122363"/>
            <a:ext cx="3017520" cy="3204134"/>
          </a:xfrm>
        </p:spPr>
        <p:txBody>
          <a:bodyPr anchor="b">
            <a:normAutofit/>
          </a:bodyPr>
          <a:lstStyle/>
          <a:p>
            <a:pPr algn="l"/>
            <a:r>
              <a:rPr lang="en-US" sz="4200" b="1">
                <a:ln w="22225">
                  <a:solidFill>
                    <a:schemeClr val="tx1"/>
                  </a:solidFill>
                  <a:miter lim="800000"/>
                </a:ln>
                <a:solidFill>
                  <a:schemeClr val="bg1"/>
                </a:solidFill>
                <a:latin typeface="Algerian" panose="04020705040A02060702" pitchFamily="82" charset="0"/>
              </a:rPr>
              <a:t>UBER NEW YORK DATA ANALYSIS</a:t>
            </a:r>
            <a:endParaRPr lang="en-US" sz="4200" b="1" dirty="0">
              <a:ln w="22225">
                <a:solidFill>
                  <a:schemeClr val="tx1"/>
                </a:solidFill>
                <a:miter lim="800000"/>
              </a:ln>
              <a:solidFill>
                <a:schemeClr val="bg1"/>
              </a:solidFill>
              <a:latin typeface="Algerian" panose="04020705040A02060702" pitchFamily="82" charset="0"/>
            </a:endParaRPr>
          </a:p>
        </p:txBody>
      </p:sp>
      <p:sp>
        <p:nvSpPr>
          <p:cNvPr id="3" name="Subtitle 2"/>
          <p:cNvSpPr>
            <a:spLocks noGrp="1"/>
          </p:cNvSpPr>
          <p:nvPr>
            <p:ph type="subTitle" idx="1"/>
          </p:nvPr>
        </p:nvSpPr>
        <p:spPr>
          <a:xfrm>
            <a:off x="358485" y="4872922"/>
            <a:ext cx="3017519" cy="1208141"/>
          </a:xfrm>
        </p:spPr>
        <p:txBody>
          <a:bodyPr>
            <a:normAutofit/>
          </a:bodyPr>
          <a:lstStyle/>
          <a:p>
            <a:pPr algn="l"/>
            <a:r>
              <a:rPr lang="en-US" sz="1700">
                <a:solidFill>
                  <a:schemeClr val="bg1"/>
                </a:solidFill>
              </a:rPr>
              <a:t>By Karthik Peddavarapu</a:t>
            </a:r>
            <a:endParaRPr lang="en-US" sz="1700" dirty="0">
              <a:solidFill>
                <a:schemeClr val="bg1"/>
              </a:solidFill>
            </a:endParaRP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448721"/>
            <a:ext cx="3530753" cy="1225650"/>
          </a:xfrm>
        </p:spPr>
        <p:txBody>
          <a:bodyPr anchor="b">
            <a:normAutofit/>
          </a:bodyPr>
          <a:lstStyle/>
          <a:p>
            <a:r>
              <a:rPr lang="en-US" sz="3300">
                <a:solidFill>
                  <a:schemeClr val="bg1"/>
                </a:solidFill>
              </a:rPr>
              <a:t>Tools &amp; Skills Used</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749756"/>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73326" y="1909192"/>
            <a:ext cx="3996645" cy="3647710"/>
          </a:xfrm>
        </p:spPr>
        <p:txBody>
          <a:bodyPr>
            <a:normAutofit/>
          </a:bodyPr>
          <a:lstStyle/>
          <a:p>
            <a:pPr>
              <a:lnSpc>
                <a:spcPct val="200000"/>
              </a:lnSpc>
              <a:buFont typeface="Wingdings" panose="05000000000000000000" pitchFamily="2" charset="2"/>
              <a:buChar char="v"/>
            </a:pPr>
            <a:r>
              <a:rPr lang="en-US" sz="1700" dirty="0">
                <a:solidFill>
                  <a:schemeClr val="bg1"/>
                </a:solidFill>
              </a:rPr>
              <a:t>Tools: Python, Pandas, Seaborn, Matplotlib, </a:t>
            </a:r>
            <a:r>
              <a:rPr lang="en-US" sz="1700" dirty="0" err="1">
                <a:solidFill>
                  <a:schemeClr val="bg1"/>
                </a:solidFill>
              </a:rPr>
              <a:t>Jupyter</a:t>
            </a:r>
            <a:r>
              <a:rPr lang="en-US" sz="1700" dirty="0">
                <a:solidFill>
                  <a:schemeClr val="bg1"/>
                </a:solidFill>
              </a:rPr>
              <a:t> Notebook</a:t>
            </a:r>
          </a:p>
          <a:p>
            <a:pPr>
              <a:lnSpc>
                <a:spcPct val="200000"/>
              </a:lnSpc>
              <a:buFont typeface="Wingdings" panose="05000000000000000000" pitchFamily="2" charset="2"/>
              <a:buChar char="v"/>
            </a:pPr>
            <a:r>
              <a:rPr lang="en-US" sz="1700" dirty="0">
                <a:solidFill>
                  <a:schemeClr val="bg1"/>
                </a:solidFill>
              </a:rPr>
              <a:t>Skills: Data Cleaning, Visualization, Insight Derivation</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5707672"/>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Writing an appointment on a paper agenda">
            <a:extLst>
              <a:ext uri="{FF2B5EF4-FFF2-40B4-BE49-F238E27FC236}">
                <a16:creationId xmlns:a16="http://schemas.microsoft.com/office/drawing/2014/main" id="{EF1B5FCA-7D19-9F60-D190-FEA6C17B1AF5}"/>
              </a:ext>
            </a:extLst>
          </p:cNvPr>
          <p:cNvPicPr>
            <a:picLocks noChangeAspect="1"/>
          </p:cNvPicPr>
          <p:nvPr/>
        </p:nvPicPr>
        <p:blipFill>
          <a:blip r:embed="rId2"/>
          <a:stretch>
            <a:fillRect/>
          </a:stretch>
        </p:blipFill>
        <p:spPr>
          <a:xfrm>
            <a:off x="4894089" y="2010592"/>
            <a:ext cx="4249911" cy="28368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andshake">
            <a:extLst>
              <a:ext uri="{FF2B5EF4-FFF2-40B4-BE49-F238E27FC236}">
                <a16:creationId xmlns:a16="http://schemas.microsoft.com/office/drawing/2014/main" id="{91AD85CC-BA3D-221E-9A50-14D2142D03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68" y="1746222"/>
            <a:ext cx="3945732" cy="3945732"/>
          </a:xfrm>
          <a:prstGeom prst="rect">
            <a:avLst/>
          </a:prstGeom>
        </p:spPr>
      </p:pic>
      <p:sp>
        <p:nvSpPr>
          <p:cNvPr id="3" name="Content Placeholder 2">
            <a:extLst>
              <a:ext uri="{FF2B5EF4-FFF2-40B4-BE49-F238E27FC236}">
                <a16:creationId xmlns:a16="http://schemas.microsoft.com/office/drawing/2014/main" id="{E9B78AD9-9C46-3B1F-C71A-3C5A64B4CA4F}"/>
              </a:ext>
            </a:extLst>
          </p:cNvPr>
          <p:cNvSpPr>
            <a:spLocks noGrp="1"/>
          </p:cNvSpPr>
          <p:nvPr>
            <p:ph idx="1"/>
          </p:nvPr>
        </p:nvSpPr>
        <p:spPr>
          <a:xfrm>
            <a:off x="4822371" y="3146400"/>
            <a:ext cx="3707265" cy="990171"/>
          </a:xfrm>
        </p:spPr>
        <p:txBody>
          <a:bodyPr>
            <a:normAutofit/>
          </a:bodyPr>
          <a:lstStyle/>
          <a:p>
            <a:pPr marL="0" indent="0">
              <a:buNone/>
            </a:pPr>
            <a:r>
              <a:rPr lang="en-US" sz="4800" b="1" dirty="0">
                <a:solidFill>
                  <a:schemeClr val="bg1">
                    <a:alpha val="80000"/>
                  </a:schemeClr>
                </a:solidFill>
                <a:latin typeface="Algerian" panose="04020705040A02060702" pitchFamily="82" charset="0"/>
              </a:rPr>
              <a:t>THANK YOU</a:t>
            </a:r>
          </a:p>
        </p:txBody>
      </p:sp>
    </p:spTree>
    <p:extLst>
      <p:ext uri="{BB962C8B-B14F-4D97-AF65-F5344CB8AC3E}">
        <p14:creationId xmlns:p14="http://schemas.microsoft.com/office/powerpoint/2010/main" val="1089597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usy zebra crossing in city">
            <a:extLst>
              <a:ext uri="{FF2B5EF4-FFF2-40B4-BE49-F238E27FC236}">
                <a16:creationId xmlns:a16="http://schemas.microsoft.com/office/drawing/2014/main" id="{AE88CFCA-5814-A1E9-A6AB-394D77D51EBE}"/>
              </a:ext>
            </a:extLst>
          </p:cNvPr>
          <p:cNvPicPr>
            <a:picLocks noChangeAspect="1"/>
          </p:cNvPicPr>
          <p:nvPr/>
        </p:nvPicPr>
        <p:blipFill>
          <a:blip r:embed="rId2">
            <a:alphaModFix amt="40000"/>
          </a:blip>
          <a:srcRect/>
          <a:stretch/>
        </p:blipFill>
        <p:spPr>
          <a:xfrm>
            <a:off x="20" y="10"/>
            <a:ext cx="9143979" cy="6857990"/>
          </a:xfrm>
          <a:prstGeom prst="rect">
            <a:avLst/>
          </a:prstGeom>
        </p:spPr>
      </p:pic>
      <p:sp>
        <p:nvSpPr>
          <p:cNvPr id="2" name="Title 1"/>
          <p:cNvSpPr>
            <a:spLocks noGrp="1"/>
          </p:cNvSpPr>
          <p:nvPr>
            <p:ph type="title"/>
          </p:nvPr>
        </p:nvSpPr>
        <p:spPr>
          <a:xfrm>
            <a:off x="630936" y="941832"/>
            <a:ext cx="7879842" cy="2057400"/>
          </a:xfrm>
        </p:spPr>
        <p:txBody>
          <a:bodyPr anchor="b">
            <a:normAutofit/>
          </a:bodyPr>
          <a:lstStyle/>
          <a:p>
            <a:r>
              <a:rPr lang="en-US" b="1" dirty="0">
                <a:solidFill>
                  <a:schemeClr val="bg1"/>
                </a:solidFill>
              </a:rPr>
              <a:t>PROBLEM STATEMENT</a:t>
            </a:r>
          </a:p>
        </p:txBody>
      </p:sp>
      <p:sp>
        <p:nvSpPr>
          <p:cNvPr id="91" name="Rectangle 9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18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3" name="Rectangle 9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3241202"/>
            <a:ext cx="7879842"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30936" y="3502152"/>
            <a:ext cx="7879842" cy="2670048"/>
          </a:xfrm>
        </p:spPr>
        <p:txBody>
          <a:bodyPr>
            <a:normAutofit/>
          </a:bodyPr>
          <a:lstStyle/>
          <a:p>
            <a:pPr marL="0" indent="0">
              <a:buNone/>
            </a:pPr>
            <a:r>
              <a:rPr lang="en-US" sz="1700" b="1">
                <a:solidFill>
                  <a:schemeClr val="bg1"/>
                </a:solidFill>
              </a:rPr>
              <a:t>Uber faces the challenge of optimizing service efficiency, identifying demand patterns, and improving the customer experience in a dynamic urban environment. By analyzing ride data, Uber can uncover key trends such as peak ride hours, active service areas, and variations in demand across different days and times. Understanding these patterns will enable Uber to enhance operational efficiency, optimize vehicle allocation, improve driver availability, and ultimately provide better service to riders. This data-driven approach is crucial for maintaining competitive advantage and delivering a seamless, on-demand ride experience to users.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5" name="Rectangle 37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Stock exchange numbers">
            <a:extLst>
              <a:ext uri="{FF2B5EF4-FFF2-40B4-BE49-F238E27FC236}">
                <a16:creationId xmlns:a16="http://schemas.microsoft.com/office/drawing/2014/main" id="{385233A0-CC02-9150-79ED-8A1341615F0A}"/>
              </a:ext>
            </a:extLst>
          </p:cNvPr>
          <p:cNvPicPr>
            <a:picLocks noChangeAspect="1"/>
          </p:cNvPicPr>
          <p:nvPr/>
        </p:nvPicPr>
        <p:blipFill>
          <a:blip r:embed="rId2"/>
          <a:srcRect l="9664" r="27048" b="-1"/>
          <a:stretch/>
        </p:blipFill>
        <p:spPr>
          <a:xfrm>
            <a:off x="2641851" y="10"/>
            <a:ext cx="6502149" cy="6857990"/>
          </a:xfrm>
          <a:prstGeom prst="rect">
            <a:avLst/>
          </a:prstGeom>
        </p:spPr>
      </p:pic>
      <p:sp>
        <p:nvSpPr>
          <p:cNvPr id="377" name="Rectangle 37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769680" cy="1124712"/>
          </a:xfrm>
        </p:spPr>
        <p:txBody>
          <a:bodyPr anchor="b">
            <a:normAutofit/>
          </a:bodyPr>
          <a:lstStyle/>
          <a:p>
            <a:r>
              <a:rPr lang="en-US" sz="2400" b="1" dirty="0">
                <a:solidFill>
                  <a:schemeClr val="bg1"/>
                </a:solidFill>
              </a:rPr>
              <a:t>DATASET OVERVIEW</a:t>
            </a:r>
          </a:p>
        </p:txBody>
      </p:sp>
      <p:sp>
        <p:nvSpPr>
          <p:cNvPr id="379" name="Rectangle 3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1" name="Rectangle 3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2878537" cy="3207258"/>
          </a:xfrm>
        </p:spPr>
        <p:txBody>
          <a:bodyPr anchor="t">
            <a:normAutofit/>
          </a:bodyPr>
          <a:lstStyle/>
          <a:p>
            <a:pPr>
              <a:lnSpc>
                <a:spcPct val="200000"/>
              </a:lnSpc>
              <a:buFont typeface="Wingdings" panose="05000000000000000000" pitchFamily="2" charset="2"/>
              <a:buChar char="v"/>
            </a:pPr>
            <a:r>
              <a:rPr lang="en-US" sz="1800" dirty="0">
                <a:solidFill>
                  <a:schemeClr val="bg1"/>
                </a:solidFill>
              </a:rPr>
              <a:t>Timeframe: January to June 2015</a:t>
            </a:r>
          </a:p>
          <a:p>
            <a:pPr>
              <a:lnSpc>
                <a:spcPct val="200000"/>
              </a:lnSpc>
              <a:buFont typeface="Wingdings" panose="05000000000000000000" pitchFamily="2" charset="2"/>
              <a:buChar char="v"/>
            </a:pPr>
            <a:r>
              <a:rPr lang="en-US" sz="1800" dirty="0">
                <a:solidFill>
                  <a:schemeClr val="bg1"/>
                </a:solidFill>
              </a:rPr>
              <a:t>Rows: ~1M records </a:t>
            </a:r>
          </a:p>
          <a:p>
            <a:pPr>
              <a:lnSpc>
                <a:spcPct val="200000"/>
              </a:lnSpc>
              <a:buFont typeface="Wingdings" panose="05000000000000000000" pitchFamily="2" charset="2"/>
              <a:buChar char="v"/>
            </a:pPr>
            <a:r>
              <a:rPr lang="en-US" sz="1800" dirty="0">
                <a:solidFill>
                  <a:schemeClr val="bg1"/>
                </a:solidFill>
              </a:rPr>
              <a:t>Source:  Kaggle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1886" y="4669978"/>
            <a:ext cx="3530032" cy="1173700"/>
          </a:xfrm>
        </p:spPr>
        <p:txBody>
          <a:bodyPr anchor="t">
            <a:normAutofit fontScale="90000"/>
          </a:bodyPr>
          <a:lstStyle/>
          <a:p>
            <a:pPr>
              <a:lnSpc>
                <a:spcPct val="90000"/>
              </a:lnSpc>
            </a:pPr>
            <a:r>
              <a:rPr lang="en-US" sz="3000" b="1" dirty="0">
                <a:solidFill>
                  <a:schemeClr val="bg1"/>
                </a:solidFill>
              </a:rPr>
              <a:t>DATA CLEANING &amp; FEATURE ENGINEERING</a:t>
            </a:r>
          </a:p>
        </p:txBody>
      </p:sp>
      <p:pic>
        <p:nvPicPr>
          <p:cNvPr id="5" name="Picture 4" descr="Empty office area">
            <a:extLst>
              <a:ext uri="{FF2B5EF4-FFF2-40B4-BE49-F238E27FC236}">
                <a16:creationId xmlns:a16="http://schemas.microsoft.com/office/drawing/2014/main" id="{615FC7C7-D250-040A-DF6E-044AEC84EB06}"/>
              </a:ext>
            </a:extLst>
          </p:cNvPr>
          <p:cNvPicPr>
            <a:picLocks noChangeAspect="1"/>
          </p:cNvPicPr>
          <p:nvPr/>
        </p:nvPicPr>
        <p:blipFill>
          <a:blip r:embed="rId2"/>
          <a:srcRect t="10830" b="23882"/>
          <a:stretch/>
        </p:blipFill>
        <p:spPr>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22" name="Group 21">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23" name="Freeform: Shape 22">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p:cNvSpPr>
            <a:spLocks noGrp="1"/>
          </p:cNvSpPr>
          <p:nvPr>
            <p:ph idx="1"/>
          </p:nvPr>
        </p:nvSpPr>
        <p:spPr>
          <a:xfrm>
            <a:off x="4248150" y="4669977"/>
            <a:ext cx="4269581" cy="1981193"/>
          </a:xfrm>
        </p:spPr>
        <p:txBody>
          <a:bodyPr>
            <a:normAutofit lnSpcReduction="10000"/>
          </a:bodyPr>
          <a:lstStyle/>
          <a:p>
            <a:pPr>
              <a:lnSpc>
                <a:spcPct val="200000"/>
              </a:lnSpc>
              <a:buFont typeface="Wingdings" panose="05000000000000000000" pitchFamily="2" charset="2"/>
              <a:buChar char="v"/>
            </a:pPr>
            <a:r>
              <a:rPr lang="en-US" sz="1600" dirty="0">
                <a:solidFill>
                  <a:schemeClr val="bg1">
                    <a:alpha val="80000"/>
                  </a:schemeClr>
                </a:solidFill>
              </a:rPr>
              <a:t>Removed duplicate entries and null values.</a:t>
            </a:r>
          </a:p>
          <a:p>
            <a:pPr>
              <a:lnSpc>
                <a:spcPct val="200000"/>
              </a:lnSpc>
              <a:buFont typeface="Wingdings" panose="05000000000000000000" pitchFamily="2" charset="2"/>
              <a:buChar char="v"/>
            </a:pPr>
            <a:r>
              <a:rPr lang="en-US" sz="1600" dirty="0">
                <a:solidFill>
                  <a:schemeClr val="bg1">
                    <a:alpha val="80000"/>
                  </a:schemeClr>
                </a:solidFill>
              </a:rPr>
              <a:t>Extracted Month, Weekday, Hour, Day, Minutes from Pickup_date.</a:t>
            </a:r>
          </a:p>
          <a:p>
            <a:pPr>
              <a:lnSpc>
                <a:spcPct val="200000"/>
              </a:lnSpc>
              <a:buFont typeface="Wingdings" panose="05000000000000000000" pitchFamily="2" charset="2"/>
              <a:buChar char="v"/>
            </a:pPr>
            <a:r>
              <a:rPr lang="en-US" sz="1600" dirty="0">
                <a:solidFill>
                  <a:schemeClr val="bg1">
                    <a:alpha val="80000"/>
                  </a:schemeClr>
                </a:solidFill>
              </a:rPr>
              <a:t>Created pivot tables for visual exploration.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31D81C2-1605-EEDF-F661-691CE77BD1D4}"/>
              </a:ext>
            </a:extLst>
          </p:cNvPr>
          <p:cNvSpPr>
            <a:spLocks noGrp="1"/>
          </p:cNvSpPr>
          <p:nvPr>
            <p:ph type="title"/>
          </p:nvPr>
        </p:nvSpPr>
        <p:spPr>
          <a:xfrm>
            <a:off x="628650" y="448721"/>
            <a:ext cx="7622721" cy="1225650"/>
          </a:xfrm>
        </p:spPr>
        <p:txBody>
          <a:bodyPr anchor="b">
            <a:normAutofit/>
          </a:bodyPr>
          <a:lstStyle/>
          <a:p>
            <a:pPr algn="l">
              <a:lnSpc>
                <a:spcPct val="90000"/>
              </a:lnSpc>
            </a:pPr>
            <a:r>
              <a:rPr lang="en-US" sz="2800" b="1" dirty="0">
                <a:solidFill>
                  <a:schemeClr val="bg1"/>
                </a:solidFill>
              </a:rPr>
              <a:t>MONTHLY RIDE TRENDS &amp; ACTIONABLE INSIGHTS</a:t>
            </a:r>
          </a:p>
        </p:txBody>
      </p:sp>
      <p:cxnSp>
        <p:nvCxnSpPr>
          <p:cNvPr id="56" name="Straight Connector 5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749756"/>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99D95E0B-FED2-FC7D-C783-92AE88987DBB}"/>
              </a:ext>
            </a:extLst>
          </p:cNvPr>
          <p:cNvSpPr>
            <a:spLocks noGrp="1"/>
          </p:cNvSpPr>
          <p:nvPr>
            <p:ph idx="1"/>
          </p:nvPr>
        </p:nvSpPr>
        <p:spPr>
          <a:xfrm>
            <a:off x="673326" y="1909192"/>
            <a:ext cx="3439885" cy="3647710"/>
          </a:xfrm>
        </p:spPr>
        <p:txBody>
          <a:bodyPr>
            <a:normAutofit/>
          </a:bodyPr>
          <a:lstStyle/>
          <a:p>
            <a:r>
              <a:rPr lang="en-US" sz="1700" dirty="0">
                <a:solidFill>
                  <a:schemeClr val="bg1"/>
                </a:solidFill>
              </a:rPr>
              <a:t>June recorded the highest ride volume – approximately 20,000 rides.</a:t>
            </a:r>
          </a:p>
          <a:p>
            <a:r>
              <a:rPr lang="en-US" sz="1700" dirty="0">
                <a:solidFill>
                  <a:schemeClr val="bg1"/>
                </a:solidFill>
              </a:rPr>
              <a:t>May followed closely behind, showing strong ride demand.</a:t>
            </a:r>
          </a:p>
          <a:p>
            <a:r>
              <a:rPr lang="en-US" sz="1700" dirty="0">
                <a:solidFill>
                  <a:schemeClr val="bg1"/>
                </a:solidFill>
              </a:rPr>
              <a:t> April, March, and February had consistent performance (~15,000 rides).</a:t>
            </a:r>
          </a:p>
          <a:p>
            <a:r>
              <a:rPr lang="en-US" sz="1700" dirty="0">
                <a:solidFill>
                  <a:schemeClr val="bg1"/>
                </a:solidFill>
              </a:rPr>
              <a:t>January showed the lowest activity, below 15,000 rides.</a:t>
            </a:r>
          </a:p>
          <a:p>
            <a:r>
              <a:rPr lang="en-US" sz="1700" dirty="0">
                <a:solidFill>
                  <a:schemeClr val="bg1"/>
                </a:solidFill>
              </a:rPr>
              <a:t>Overall trend: Steady increase in rides from January to June.</a:t>
            </a:r>
          </a:p>
        </p:txBody>
      </p:sp>
      <p:cxnSp>
        <p:nvCxnSpPr>
          <p:cNvPr id="57" name="Straight Connector 5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5707672"/>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EC76E1-C462-A03D-8008-1FE02F2F7A7E}"/>
              </a:ext>
            </a:extLst>
          </p:cNvPr>
          <p:cNvPicPr>
            <a:picLocks noChangeAspect="1"/>
          </p:cNvPicPr>
          <p:nvPr/>
        </p:nvPicPr>
        <p:blipFill>
          <a:blip r:embed="rId2"/>
          <a:stretch>
            <a:fillRect/>
          </a:stretch>
        </p:blipFill>
        <p:spPr>
          <a:xfrm>
            <a:off x="4503650" y="2112768"/>
            <a:ext cx="4249911" cy="3240557"/>
          </a:xfrm>
          <a:prstGeom prst="rect">
            <a:avLst/>
          </a:prstGeom>
        </p:spPr>
      </p:pic>
    </p:spTree>
    <p:extLst>
      <p:ext uri="{BB962C8B-B14F-4D97-AF65-F5344CB8AC3E}">
        <p14:creationId xmlns:p14="http://schemas.microsoft.com/office/powerpoint/2010/main" val="327998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0CE0327-0A67-CA8F-20CF-A2FE106B389E}"/>
              </a:ext>
            </a:extLst>
          </p:cNvPr>
          <p:cNvSpPr>
            <a:spLocks noGrp="1"/>
          </p:cNvSpPr>
          <p:nvPr>
            <p:ph type="title"/>
          </p:nvPr>
        </p:nvSpPr>
        <p:spPr>
          <a:xfrm>
            <a:off x="628650" y="448721"/>
            <a:ext cx="5402036" cy="1225650"/>
          </a:xfrm>
        </p:spPr>
        <p:txBody>
          <a:bodyPr anchor="b">
            <a:normAutofit/>
          </a:bodyPr>
          <a:lstStyle/>
          <a:p>
            <a:r>
              <a:rPr lang="en-US" sz="3300" b="1" dirty="0">
                <a:solidFill>
                  <a:schemeClr val="bg1"/>
                </a:solidFill>
              </a:rPr>
              <a:t>HOURLY RUSH IN NEW YORK</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749756"/>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1C682C-AAB9-C89F-CC6A-CCD3814A5054}"/>
              </a:ext>
            </a:extLst>
          </p:cNvPr>
          <p:cNvSpPr>
            <a:spLocks noGrp="1"/>
          </p:cNvSpPr>
          <p:nvPr>
            <p:ph idx="1"/>
          </p:nvPr>
        </p:nvSpPr>
        <p:spPr>
          <a:xfrm>
            <a:off x="673326" y="1909192"/>
            <a:ext cx="3439885" cy="3647710"/>
          </a:xfrm>
        </p:spPr>
        <p:txBody>
          <a:bodyPr>
            <a:normAutofit/>
          </a:bodyPr>
          <a:lstStyle/>
          <a:p>
            <a:pPr>
              <a:lnSpc>
                <a:spcPct val="150000"/>
              </a:lnSpc>
              <a:buFont typeface="Wingdings" panose="05000000000000000000" pitchFamily="2" charset="2"/>
              <a:buChar char="v"/>
            </a:pPr>
            <a:r>
              <a:rPr lang="en-US" sz="1700" dirty="0">
                <a:solidFill>
                  <a:schemeClr val="bg1"/>
                </a:solidFill>
              </a:rPr>
              <a:t>Peak Hours: Highest activity observed at 6:00 PM (18:00) and 9:00 PM (21:00)</a:t>
            </a:r>
          </a:p>
          <a:p>
            <a:pPr>
              <a:lnSpc>
                <a:spcPct val="150000"/>
              </a:lnSpc>
              <a:buFont typeface="Wingdings" panose="05000000000000000000" pitchFamily="2" charset="2"/>
              <a:buChar char="v"/>
            </a:pPr>
            <a:r>
              <a:rPr lang="en-US" sz="1700" dirty="0">
                <a:solidFill>
                  <a:schemeClr val="bg1"/>
                </a:solidFill>
              </a:rPr>
              <a:t>Top Performing Day: Friday shows the highest overall ride activity.</a:t>
            </a: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5707672"/>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F6099AC-9B85-5F82-E3E9-67D95C53F0C6}"/>
              </a:ext>
            </a:extLst>
          </p:cNvPr>
          <p:cNvPicPr>
            <a:picLocks noChangeAspect="1"/>
          </p:cNvPicPr>
          <p:nvPr/>
        </p:nvPicPr>
        <p:blipFill>
          <a:blip r:embed="rId2"/>
          <a:stretch>
            <a:fillRect/>
          </a:stretch>
        </p:blipFill>
        <p:spPr>
          <a:xfrm>
            <a:off x="4372152" y="1894126"/>
            <a:ext cx="4512906" cy="3677841"/>
          </a:xfrm>
          <a:prstGeom prst="rect">
            <a:avLst/>
          </a:prstGeom>
        </p:spPr>
      </p:pic>
    </p:spTree>
    <p:extLst>
      <p:ext uri="{BB962C8B-B14F-4D97-AF65-F5344CB8AC3E}">
        <p14:creationId xmlns:p14="http://schemas.microsoft.com/office/powerpoint/2010/main" val="292887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95EA13-773B-B88E-E275-704E322F3082}"/>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84524344-6823-49EA-89D4-E36A82A9F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8C415-5B97-7A98-BA27-3CF066E5A139}"/>
              </a:ext>
            </a:extLst>
          </p:cNvPr>
          <p:cNvSpPr>
            <a:spLocks noGrp="1"/>
          </p:cNvSpPr>
          <p:nvPr>
            <p:ph type="title"/>
          </p:nvPr>
        </p:nvSpPr>
        <p:spPr>
          <a:xfrm>
            <a:off x="0" y="79178"/>
            <a:ext cx="8836649" cy="715480"/>
          </a:xfrm>
        </p:spPr>
        <p:txBody>
          <a:bodyPr vert="horz" lIns="91440" tIns="45720" rIns="91440" bIns="45720" rtlCol="0" anchor="b">
            <a:normAutofit/>
          </a:bodyPr>
          <a:lstStyle/>
          <a:p>
            <a:pPr algn="l" defTabSz="914400">
              <a:lnSpc>
                <a:spcPct val="90000"/>
              </a:lnSpc>
            </a:pPr>
            <a:r>
              <a:rPr lang="en-US" sz="3200" b="1" kern="1200" dirty="0">
                <a:solidFill>
                  <a:schemeClr val="bg1"/>
                </a:solidFill>
                <a:latin typeface="+mj-lt"/>
                <a:ea typeface="+mj-ea"/>
                <a:cs typeface="+mj-cs"/>
              </a:rPr>
              <a:t>Key Visual Insights from Uber Data Analysis</a:t>
            </a:r>
            <a:endParaRPr lang="en-US" sz="3200" b="1" i="0" kern="1200" dirty="0">
              <a:solidFill>
                <a:schemeClr val="bg1"/>
              </a:solidFill>
              <a:effectLst/>
              <a:latin typeface="+mj-lt"/>
              <a:ea typeface="+mj-ea"/>
              <a:cs typeface="+mj-cs"/>
            </a:endParaRPr>
          </a:p>
        </p:txBody>
      </p:sp>
      <p:grpSp>
        <p:nvGrpSpPr>
          <p:cNvPr id="38" name="Group 37">
            <a:extLst>
              <a:ext uri="{FF2B5EF4-FFF2-40B4-BE49-F238E27FC236}">
                <a16:creationId xmlns:a16="http://schemas.microsoft.com/office/drawing/2014/main" id="{83F0465A-8953-42AC-8F67-7B9A54E66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7841659" cy="715482"/>
            <a:chOff x="0" y="6142518"/>
            <a:chExt cx="10455568" cy="715482"/>
          </a:xfrm>
          <a:effectLst>
            <a:outerShdw blurRad="381000" dist="152400" dir="16200000" algn="ctr" rotWithShape="0">
              <a:srgbClr val="000000">
                <a:alpha val="10000"/>
              </a:srgbClr>
            </a:outerShdw>
          </a:effectLst>
        </p:grpSpPr>
        <p:sp>
          <p:nvSpPr>
            <p:cNvPr id="39" name="Freeform: Shape 38">
              <a:extLst>
                <a:ext uri="{FF2B5EF4-FFF2-40B4-BE49-F238E27FC236}">
                  <a16:creationId xmlns:a16="http://schemas.microsoft.com/office/drawing/2014/main" id="{50CE1BBA-977A-4210-A80D-8A0BAAA18B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oup 39">
              <a:extLst>
                <a:ext uri="{FF2B5EF4-FFF2-40B4-BE49-F238E27FC236}">
                  <a16:creationId xmlns:a16="http://schemas.microsoft.com/office/drawing/2014/main" id="{71E1A328-D621-4993-B11B-011ED169AC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41" name="Freeform: Shape 40">
                <a:extLst>
                  <a:ext uri="{FF2B5EF4-FFF2-40B4-BE49-F238E27FC236}">
                    <a16:creationId xmlns:a16="http://schemas.microsoft.com/office/drawing/2014/main" id="{41D2543A-0A6F-4980-98CA-658AA8EEA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D0F2937-CF06-453C-B076-800064AEB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 name="Picture 3">
            <a:extLst>
              <a:ext uri="{FF2B5EF4-FFF2-40B4-BE49-F238E27FC236}">
                <a16:creationId xmlns:a16="http://schemas.microsoft.com/office/drawing/2014/main" id="{5554AA5B-F4B6-82FE-1CF0-8EB1ACF9BA2D}"/>
              </a:ext>
            </a:extLst>
          </p:cNvPr>
          <p:cNvPicPr>
            <a:picLocks noChangeAspect="1"/>
          </p:cNvPicPr>
          <p:nvPr/>
        </p:nvPicPr>
        <p:blipFill>
          <a:blip r:embed="rId3"/>
          <a:stretch>
            <a:fillRect/>
          </a:stretch>
        </p:blipFill>
        <p:spPr>
          <a:xfrm>
            <a:off x="4645856" y="3536977"/>
            <a:ext cx="4418938" cy="3369208"/>
          </a:xfrm>
          <a:prstGeom prst="rect">
            <a:avLst/>
          </a:prstGeom>
        </p:spPr>
      </p:pic>
      <p:pic>
        <p:nvPicPr>
          <p:cNvPr id="8" name="Picture 7">
            <a:extLst>
              <a:ext uri="{FF2B5EF4-FFF2-40B4-BE49-F238E27FC236}">
                <a16:creationId xmlns:a16="http://schemas.microsoft.com/office/drawing/2014/main" id="{566B553C-AA29-AF8E-9675-8B55DFC7A4B1}"/>
              </a:ext>
            </a:extLst>
          </p:cNvPr>
          <p:cNvPicPr>
            <a:picLocks noChangeAspect="1"/>
          </p:cNvPicPr>
          <p:nvPr/>
        </p:nvPicPr>
        <p:blipFill>
          <a:blip r:embed="rId4"/>
          <a:stretch>
            <a:fillRect/>
          </a:stretch>
        </p:blipFill>
        <p:spPr>
          <a:xfrm>
            <a:off x="28762" y="3536976"/>
            <a:ext cx="4588332" cy="3207543"/>
          </a:xfrm>
          <a:prstGeom prst="rect">
            <a:avLst/>
          </a:prstGeom>
        </p:spPr>
      </p:pic>
      <p:pic>
        <p:nvPicPr>
          <p:cNvPr id="10" name="Picture 9">
            <a:extLst>
              <a:ext uri="{FF2B5EF4-FFF2-40B4-BE49-F238E27FC236}">
                <a16:creationId xmlns:a16="http://schemas.microsoft.com/office/drawing/2014/main" id="{58FA0C37-C86C-F7CB-EACC-8F98F9916543}"/>
              </a:ext>
            </a:extLst>
          </p:cNvPr>
          <p:cNvPicPr>
            <a:picLocks noChangeAspect="1"/>
          </p:cNvPicPr>
          <p:nvPr/>
        </p:nvPicPr>
        <p:blipFill>
          <a:blip r:embed="rId5"/>
          <a:stretch>
            <a:fillRect/>
          </a:stretch>
        </p:blipFill>
        <p:spPr>
          <a:xfrm>
            <a:off x="4645856" y="1080664"/>
            <a:ext cx="4418938" cy="2348336"/>
          </a:xfrm>
          <a:prstGeom prst="rect">
            <a:avLst/>
          </a:prstGeom>
        </p:spPr>
      </p:pic>
      <p:pic>
        <p:nvPicPr>
          <p:cNvPr id="13" name="Picture 12">
            <a:extLst>
              <a:ext uri="{FF2B5EF4-FFF2-40B4-BE49-F238E27FC236}">
                <a16:creationId xmlns:a16="http://schemas.microsoft.com/office/drawing/2014/main" id="{1CFB2B45-2776-2877-86BB-5FE527D79B4D}"/>
              </a:ext>
            </a:extLst>
          </p:cNvPr>
          <p:cNvPicPr>
            <a:picLocks noChangeAspect="1"/>
          </p:cNvPicPr>
          <p:nvPr/>
        </p:nvPicPr>
        <p:blipFill>
          <a:blip r:embed="rId6"/>
          <a:stretch>
            <a:fillRect/>
          </a:stretch>
        </p:blipFill>
        <p:spPr>
          <a:xfrm>
            <a:off x="73655" y="1070033"/>
            <a:ext cx="4441022" cy="2358967"/>
          </a:xfrm>
          <a:prstGeom prst="rect">
            <a:avLst/>
          </a:prstGeom>
        </p:spPr>
      </p:pic>
    </p:spTree>
    <p:extLst>
      <p:ext uri="{BB962C8B-B14F-4D97-AF65-F5344CB8AC3E}">
        <p14:creationId xmlns:p14="http://schemas.microsoft.com/office/powerpoint/2010/main" val="335305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erial view of a city intersection&#10;&#10;AI-generated content may be incorrect.">
            <a:extLst>
              <a:ext uri="{FF2B5EF4-FFF2-40B4-BE49-F238E27FC236}">
                <a16:creationId xmlns:a16="http://schemas.microsoft.com/office/drawing/2014/main" id="{53EA6DB8-1428-4842-1740-44D377EDE98B}"/>
              </a:ext>
            </a:extLst>
          </p:cNvPr>
          <p:cNvPicPr>
            <a:picLocks noChangeAspect="1"/>
          </p:cNvPicPr>
          <p:nvPr/>
        </p:nvPicPr>
        <p:blipFill>
          <a:blip r:embed="rId2">
            <a:alphaModFix amt="35000"/>
          </a:blip>
          <a:srcRect l="17541" r="7459"/>
          <a:stretch/>
        </p:blipFill>
        <p:spPr>
          <a:xfrm>
            <a:off x="20" y="10"/>
            <a:ext cx="9143980" cy="6857990"/>
          </a:xfrm>
          <a:prstGeom prst="rect">
            <a:avLst/>
          </a:prstGeom>
        </p:spPr>
      </p:pic>
      <p:sp>
        <p:nvSpPr>
          <p:cNvPr id="2" name="Title 1"/>
          <p:cNvSpPr>
            <a:spLocks noGrp="1"/>
          </p:cNvSpPr>
          <p:nvPr>
            <p:ph type="title"/>
          </p:nvPr>
        </p:nvSpPr>
        <p:spPr>
          <a:xfrm>
            <a:off x="628650" y="365125"/>
            <a:ext cx="7886700" cy="1325563"/>
          </a:xfrm>
        </p:spPr>
        <p:txBody>
          <a:bodyPr>
            <a:normAutofit/>
          </a:bodyPr>
          <a:lstStyle/>
          <a:p>
            <a:r>
              <a:rPr lang="en-US">
                <a:solidFill>
                  <a:srgbClr val="FFFFFF"/>
                </a:solidFill>
              </a:rPr>
              <a:t>Key Visual Insights</a:t>
            </a:r>
          </a:p>
        </p:txBody>
      </p:sp>
      <p:graphicFrame>
        <p:nvGraphicFramePr>
          <p:cNvPr id="22" name="Content Placeholder 2">
            <a:extLst>
              <a:ext uri="{FF2B5EF4-FFF2-40B4-BE49-F238E27FC236}">
                <a16:creationId xmlns:a16="http://schemas.microsoft.com/office/drawing/2014/main" id="{A1638561-B817-7B68-4F71-99B8EED6BBBC}"/>
              </a:ext>
            </a:extLst>
          </p:cNvPr>
          <p:cNvGraphicFramePr>
            <a:graphicFrameLocks noGrp="1"/>
          </p:cNvGraphicFramePr>
          <p:nvPr>
            <p:ph idx="1"/>
            <p:extLst>
              <p:ext uri="{D42A27DB-BD31-4B8C-83A1-F6EECF244321}">
                <p14:modId xmlns:p14="http://schemas.microsoft.com/office/powerpoint/2010/main" val="123375761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tock numbers on a digital display">
            <a:extLst>
              <a:ext uri="{FF2B5EF4-FFF2-40B4-BE49-F238E27FC236}">
                <a16:creationId xmlns:a16="http://schemas.microsoft.com/office/drawing/2014/main" id="{B124B263-4671-A405-458C-2981FDD126A5}"/>
              </a:ext>
            </a:extLst>
          </p:cNvPr>
          <p:cNvPicPr>
            <a:picLocks noChangeAspect="1"/>
          </p:cNvPicPr>
          <p:nvPr/>
        </p:nvPicPr>
        <p:blipFill>
          <a:blip r:embed="rId2"/>
          <a:srcRect l="22334" r="-1" b="-1"/>
          <a:stretch/>
        </p:blipFill>
        <p:spPr>
          <a:xfrm>
            <a:off x="20" y="10"/>
            <a:ext cx="9143980" cy="6857990"/>
          </a:xfrm>
          <a:prstGeom prst="rect">
            <a:avLst/>
          </a:prstGeom>
        </p:spPr>
      </p:pic>
      <p:sp>
        <p:nvSpPr>
          <p:cNvPr id="20" name="Rectangle 19">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8675" y="910431"/>
            <a:ext cx="3543300" cy="1466455"/>
          </a:xfrm>
        </p:spPr>
        <p:txBody>
          <a:bodyPr anchor="b">
            <a:normAutofit/>
          </a:bodyPr>
          <a:lstStyle/>
          <a:p>
            <a:r>
              <a:rPr lang="en-US">
                <a:solidFill>
                  <a:schemeClr val="bg1"/>
                </a:solidFill>
              </a:rPr>
              <a:t>Insights &amp; Conclusions</a:t>
            </a:r>
          </a:p>
        </p:txBody>
      </p:sp>
      <p:sp>
        <p:nvSpPr>
          <p:cNvPr id="3" name="Content Placeholder 2"/>
          <p:cNvSpPr>
            <a:spLocks noGrp="1"/>
          </p:cNvSpPr>
          <p:nvPr>
            <p:ph idx="1"/>
          </p:nvPr>
        </p:nvSpPr>
        <p:spPr>
          <a:xfrm>
            <a:off x="828675" y="2492080"/>
            <a:ext cx="3543300" cy="3201149"/>
          </a:xfrm>
        </p:spPr>
        <p:txBody>
          <a:bodyPr>
            <a:normAutofit fontScale="85000" lnSpcReduction="10000"/>
          </a:bodyPr>
          <a:lstStyle/>
          <a:p>
            <a:pPr>
              <a:lnSpc>
                <a:spcPct val="210000"/>
              </a:lnSpc>
              <a:buFont typeface="Wingdings" panose="05000000000000000000" pitchFamily="2" charset="2"/>
              <a:buChar char="v"/>
            </a:pPr>
            <a:r>
              <a:rPr lang="en-US" sz="1700" dirty="0">
                <a:solidFill>
                  <a:schemeClr val="bg1"/>
                </a:solidFill>
              </a:rPr>
              <a:t>High demand on weekday evenings commuter traffic.</a:t>
            </a:r>
          </a:p>
          <a:p>
            <a:pPr>
              <a:lnSpc>
                <a:spcPct val="210000"/>
              </a:lnSpc>
              <a:buFont typeface="Wingdings" panose="05000000000000000000" pitchFamily="2" charset="2"/>
              <a:buChar char="v"/>
            </a:pPr>
            <a:r>
              <a:rPr lang="en-US" sz="1700" dirty="0">
                <a:solidFill>
                  <a:schemeClr val="bg1"/>
                </a:solidFill>
              </a:rPr>
              <a:t>Monthly trends show growth in Uber usage.</a:t>
            </a:r>
          </a:p>
          <a:p>
            <a:pPr>
              <a:lnSpc>
                <a:spcPct val="210000"/>
              </a:lnSpc>
              <a:buFont typeface="Wingdings" panose="05000000000000000000" pitchFamily="2" charset="2"/>
              <a:buChar char="v"/>
            </a:pPr>
            <a:r>
              <a:rPr lang="en-US" sz="1700" dirty="0">
                <a:solidFill>
                  <a:schemeClr val="bg1"/>
                </a:solidFill>
              </a:rPr>
              <a:t>Visual patterns provide actionable insights to support data-driven fleet management strategies.</a:t>
            </a:r>
          </a:p>
        </p:txBody>
      </p:sp>
      <p:sp>
        <p:nvSpPr>
          <p:cNvPr id="22" name="Rectangle 2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115193"/>
            <a:ext cx="8954691"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207</TotalTime>
  <Words>351</Words>
  <Application>Microsoft Office PowerPoint</Application>
  <PresentationFormat>On-screen Show (4:3)</PresentationFormat>
  <Paragraphs>35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Algerian</vt:lpstr>
      <vt:lpstr>Arial</vt:lpstr>
      <vt:lpstr>Calibri</vt:lpstr>
      <vt:lpstr>Wingdings</vt:lpstr>
      <vt:lpstr>Office Theme</vt:lpstr>
      <vt:lpstr>UBER NEW YORK DATA ANALYSIS</vt:lpstr>
      <vt:lpstr>PROBLEM STATEMENT</vt:lpstr>
      <vt:lpstr>DATASET OVERVIEW</vt:lpstr>
      <vt:lpstr>DATA CLEANING &amp; FEATURE ENGINEERING</vt:lpstr>
      <vt:lpstr>MONTHLY RIDE TRENDS &amp; ACTIONABLE INSIGHTS</vt:lpstr>
      <vt:lpstr>HOURLY RUSH IN NEW YORK</vt:lpstr>
      <vt:lpstr>Key Visual Insights from Uber Data Analysis</vt:lpstr>
      <vt:lpstr>Key Visual Insights</vt:lpstr>
      <vt:lpstr>Insights &amp; Conclusions</vt:lpstr>
      <vt:lpstr>Tools &amp; Skills Used</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Peddavarapu, Karthik</cp:lastModifiedBy>
  <cp:revision>2</cp:revision>
  <dcterms:created xsi:type="dcterms:W3CDTF">2013-01-27T09:14:16Z</dcterms:created>
  <dcterms:modified xsi:type="dcterms:W3CDTF">2025-04-07T00:22:52Z</dcterms:modified>
  <cp:category/>
</cp:coreProperties>
</file>